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mo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lacial Indifference" panose="020B0604020202020204" charset="0"/>
      <p:regular r:id="rId20"/>
    </p:embeddedFont>
    <p:embeddedFont>
      <p:font typeface="Glacial Indifference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111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2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8.svg"/><Relationship Id="rId5" Type="http://schemas.openxmlformats.org/officeDocument/2006/relationships/image" Target="../media/image24.svg"/><Relationship Id="rId10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8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261929">
            <a:off x="9529097" y="-3897920"/>
            <a:ext cx="12406564" cy="128565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03445">
            <a:off x="16271422" y="-688600"/>
            <a:ext cx="2293248" cy="23764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907459">
            <a:off x="-469322" y="7673063"/>
            <a:ext cx="2393626" cy="248044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512446">
            <a:off x="-1875930" y="3860717"/>
            <a:ext cx="10179983" cy="1054920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032962" y="9258300"/>
            <a:ext cx="1181100" cy="11811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259300" y="2331504"/>
            <a:ext cx="571500" cy="571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85675" y="3897365"/>
            <a:ext cx="15716650" cy="2492269"/>
            <a:chOff x="0" y="0"/>
            <a:chExt cx="20955533" cy="332302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09550"/>
              <a:ext cx="20955533" cy="2214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 spc="1200">
                  <a:solidFill>
                    <a:srgbClr val="6BD4CD"/>
                  </a:solidFill>
                  <a:latin typeface="Glacial Indifference Bold"/>
                </a:rPr>
                <a:t>ACQUA SMART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624358"/>
              <a:ext cx="20955533" cy="698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spc="319">
                  <a:solidFill>
                    <a:srgbClr val="6BD4CD"/>
                  </a:solidFill>
                  <a:latin typeface="Glacial Indifference"/>
                </a:rPr>
                <a:t>ALIMENTADOR INTELIGENTE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169879">
            <a:off x="-859445" y="-942394"/>
            <a:ext cx="14062065" cy="1457208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124365">
            <a:off x="12407379" y="3834997"/>
            <a:ext cx="6197943" cy="642273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973550" y="8972550"/>
            <a:ext cx="571500" cy="5715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320056" y="604334"/>
            <a:ext cx="1348756" cy="134875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462373" y="4106069"/>
            <a:ext cx="10494163" cy="2813986"/>
            <a:chOff x="0" y="0"/>
            <a:chExt cx="13992218" cy="3751981"/>
          </a:xfrm>
        </p:grpSpPr>
        <p:sp>
          <p:nvSpPr>
            <p:cNvPr id="9" name="TextBox 9"/>
            <p:cNvSpPr txBox="1"/>
            <p:nvPr/>
          </p:nvSpPr>
          <p:spPr>
            <a:xfrm>
              <a:off x="0" y="295275"/>
              <a:ext cx="13992218" cy="2937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911"/>
                </a:lnSpc>
              </a:pPr>
              <a:r>
                <a:rPr lang="en-US" sz="15911">
                  <a:solidFill>
                    <a:srgbClr val="04345C"/>
                  </a:solidFill>
                  <a:latin typeface="Glacial Indifference Bold"/>
                </a:rPr>
                <a:t>R$ 299,99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287788"/>
              <a:ext cx="13992218" cy="464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49"/>
                </a:lnSpc>
              </a:pPr>
              <a:r>
                <a:rPr lang="en-US" sz="2291" spc="229">
                  <a:solidFill>
                    <a:srgbClr val="04345C"/>
                  </a:solidFill>
                  <a:latin typeface="Glacial Indifference"/>
                </a:rPr>
                <a:t>NÃO PERCA TEMPO! COMPRE AGORA MESMO SEU ALIMENTADOR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591400" y="1019175"/>
            <a:ext cx="6667900" cy="63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4200" spc="420">
                <a:solidFill>
                  <a:srgbClr val="04345C"/>
                </a:solidFill>
                <a:latin typeface="Glacial Indifference Bold"/>
              </a:rPr>
              <a:t>VALORES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52128">
            <a:off x="17458481" y="6618861"/>
            <a:ext cx="2085489" cy="216112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251425">
            <a:off x="744888" y="-1480292"/>
            <a:ext cx="2535307" cy="26272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444223" y="5750572"/>
            <a:ext cx="5630153" cy="58343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858459">
            <a:off x="11785864" y="-1420005"/>
            <a:ext cx="7958550" cy="82472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6938171">
            <a:off x="-2270898" y="4389359"/>
            <a:ext cx="6599197" cy="68385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653010">
            <a:off x="-2653501" y="-3517467"/>
            <a:ext cx="8774102" cy="909233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078200" y="9258300"/>
            <a:ext cx="1181100" cy="11811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1028700"/>
            <a:ext cx="571500" cy="571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28700" y="1748945"/>
            <a:ext cx="6828892" cy="6480211"/>
            <a:chOff x="0" y="0"/>
            <a:chExt cx="2636520" cy="2501900"/>
          </a:xfrm>
        </p:grpSpPr>
        <p:sp>
          <p:nvSpPr>
            <p:cNvPr id="11" name="Freeform 11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4"/>
              <a:stretch>
                <a:fillRect l="-34280" r="-34280"/>
              </a:stretch>
            </a:blip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6284995">
            <a:off x="-870493" y="-880590"/>
            <a:ext cx="1936387" cy="200661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690501">
            <a:off x="17438639" y="7418650"/>
            <a:ext cx="2410762" cy="2498199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8945570" y="4292098"/>
            <a:ext cx="8572900" cy="1924493"/>
            <a:chOff x="0" y="0"/>
            <a:chExt cx="11430533" cy="256599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1430533" cy="848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040"/>
                </a:lnSpc>
              </a:pPr>
              <a:r>
                <a:rPr lang="en-US" sz="4200" spc="419">
                  <a:solidFill>
                    <a:srgbClr val="04345C"/>
                  </a:solidFill>
                  <a:latin typeface="Glacial Indifference Bold"/>
                </a:rPr>
                <a:t>COM O ACQUA SMART...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191117"/>
              <a:ext cx="11430533" cy="1200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08"/>
                </a:lnSpc>
              </a:pPr>
              <a:r>
                <a:rPr lang="en-US" sz="2472">
                  <a:solidFill>
                    <a:srgbClr val="04345C"/>
                  </a:solidFill>
                  <a:latin typeface="Glacial Indifference"/>
                </a:rPr>
                <a:t>seu peixinho fica feliz, seu aquário fica saudável e você fica livre de preocupações! 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90983">
            <a:off x="11716052" y="2526568"/>
            <a:ext cx="9150167" cy="948203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259300" y="8401050"/>
            <a:ext cx="1181100" cy="11811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023622">
            <a:off x="-3311325" y="-3250085"/>
            <a:ext cx="9403949" cy="974502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09600" y="742950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26273">
            <a:off x="13726375" y="-2492852"/>
            <a:ext cx="5636585" cy="584102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343374">
            <a:off x="-1445467" y="5771014"/>
            <a:ext cx="5597553" cy="580057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028700" y="6235912"/>
            <a:ext cx="4858150" cy="1162850"/>
            <a:chOff x="0" y="0"/>
            <a:chExt cx="6477533" cy="155046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6477533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>
                  <a:solidFill>
                    <a:srgbClr val="04345C"/>
                  </a:solidFill>
                  <a:latin typeface="Glacial Indifference"/>
                </a:rPr>
                <a:t>TWITTER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92175"/>
              <a:ext cx="6477533" cy="53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5"/>
                </a:lnSpc>
              </a:pPr>
              <a:r>
                <a:rPr lang="en-US" sz="2283">
                  <a:solidFill>
                    <a:srgbClr val="04345C"/>
                  </a:solidFill>
                  <a:latin typeface="Glacial Indifference"/>
                </a:rPr>
                <a:t>acquasmart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14925" y="6235912"/>
            <a:ext cx="4858150" cy="1162850"/>
            <a:chOff x="0" y="0"/>
            <a:chExt cx="6477533" cy="155046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6477533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>
                  <a:solidFill>
                    <a:srgbClr val="04345C"/>
                  </a:solidFill>
                  <a:latin typeface="Glacial Indifference"/>
                </a:rPr>
                <a:t>FACEBOOK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92175"/>
              <a:ext cx="6477533" cy="53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5"/>
                </a:lnSpc>
              </a:pPr>
              <a:r>
                <a:rPr lang="en-US" sz="2283">
                  <a:solidFill>
                    <a:srgbClr val="04345C"/>
                  </a:solidFill>
                  <a:latin typeface="Glacial Indifference"/>
                </a:rPr>
                <a:t>acquasmart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401150" y="6235912"/>
            <a:ext cx="4858150" cy="1162850"/>
            <a:chOff x="0" y="0"/>
            <a:chExt cx="6477533" cy="155046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6477533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>
                  <a:solidFill>
                    <a:srgbClr val="04345C"/>
                  </a:solidFill>
                  <a:latin typeface="Glacial Indifference"/>
                </a:rPr>
                <a:t>LINKEDIN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92175"/>
              <a:ext cx="6477533" cy="53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5"/>
                </a:lnSpc>
              </a:pPr>
              <a:r>
                <a:rPr lang="en-US" sz="2283">
                  <a:solidFill>
                    <a:srgbClr val="04345C"/>
                  </a:solidFill>
                  <a:latin typeface="Glacial Indifference"/>
                </a:rPr>
                <a:t>acquasmart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856306" y="2713992"/>
            <a:ext cx="3202938" cy="3273693"/>
            <a:chOff x="0" y="0"/>
            <a:chExt cx="4270583" cy="4364923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808647">
              <a:off x="376370" y="359745"/>
              <a:ext cx="3517844" cy="3645434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66179" y="1647819"/>
              <a:ext cx="1338225" cy="1083962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7260167" y="2459460"/>
            <a:ext cx="3767666" cy="3782756"/>
            <a:chOff x="0" y="0"/>
            <a:chExt cx="5023554" cy="5043674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8484127">
              <a:off x="752855" y="699120"/>
              <a:ext cx="3517844" cy="3645434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824818" y="1842216"/>
              <a:ext cx="1373919" cy="1373919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13115783" y="2613843"/>
            <a:ext cx="3428885" cy="3484998"/>
            <a:chOff x="0" y="0"/>
            <a:chExt cx="4571846" cy="4646664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9569807">
              <a:off x="527001" y="500615"/>
              <a:ext cx="3517844" cy="3645434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598964" y="1629034"/>
              <a:ext cx="1373919" cy="1373919"/>
            </a:xfrm>
            <a:prstGeom prst="rect">
              <a:avLst/>
            </a:prstGeom>
          </p:spPr>
        </p:pic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7675421">
            <a:off x="1283579" y="-897831"/>
            <a:ext cx="1797140" cy="1862321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3538767">
            <a:off x="14412172" y="9045361"/>
            <a:ext cx="2860667" cy="29644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14957">
            <a:off x="11325353" y="2430414"/>
            <a:ext cx="9621533" cy="99705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591306">
            <a:off x="15506726" y="-868847"/>
            <a:ext cx="1676875" cy="17376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637705">
            <a:off x="1476526" y="-2417460"/>
            <a:ext cx="14592653" cy="151219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762824">
            <a:off x="-1040502" y="-1160167"/>
            <a:ext cx="5851798" cy="606403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092154">
            <a:off x="1063492" y="8947778"/>
            <a:ext cx="2787319" cy="288841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152400" y="7954219"/>
            <a:ext cx="1181100" cy="11811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7259300" y="742950"/>
            <a:ext cx="571500" cy="57150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114678" y="3509200"/>
            <a:ext cx="13316350" cy="4573260"/>
            <a:chOff x="0" y="0"/>
            <a:chExt cx="17755133" cy="60976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9050"/>
              <a:ext cx="17755133" cy="4894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6BD4CD"/>
                  </a:solidFill>
                  <a:latin typeface="Glacial Indifference"/>
                </a:rPr>
                <a:t>O alimentador inteligente veio para revolucionar a alimentação dos peixinhos.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383305"/>
              <a:ext cx="17755133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47850" y="1675086"/>
            <a:ext cx="9022901" cy="93501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3615654" y="-2642814"/>
            <a:ext cx="5534692" cy="57354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653010">
            <a:off x="-2710651" y="-2116072"/>
            <a:ext cx="8774102" cy="90923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96806">
            <a:off x="-1451748" y="4448377"/>
            <a:ext cx="6599197" cy="68385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234702">
            <a:off x="1013423" y="-1136922"/>
            <a:ext cx="2628319" cy="27236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27134">
            <a:off x="16950340" y="6599166"/>
            <a:ext cx="1658546" cy="1718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152400" y="1028700"/>
            <a:ext cx="1181100" cy="11811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687800" y="8686800"/>
            <a:ext cx="571500" cy="5715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209975" y="3665792"/>
            <a:ext cx="7868050" cy="2955416"/>
            <a:chOff x="0" y="0"/>
            <a:chExt cx="10490733" cy="394055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7631"/>
              <a:ext cx="10490733" cy="634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4"/>
                </a:lnSpc>
              </a:pPr>
              <a:r>
                <a:rPr lang="en-US" sz="3145" spc="314">
                  <a:solidFill>
                    <a:srgbClr val="04345C"/>
                  </a:solidFill>
                  <a:latin typeface="Glacial Indifference Bold"/>
                </a:rPr>
                <a:t>NOSSA AGENDA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07666"/>
              <a:ext cx="10490733" cy="293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4345C"/>
                  </a:solidFill>
                  <a:latin typeface="Glacial Indifference"/>
                </a:rPr>
                <a:t>E como vai seu peixinho?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4345C"/>
                  </a:solidFill>
                  <a:latin typeface="Glacial Indifference"/>
                </a:rPr>
                <a:t>A solução para os seus problemas 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4345C"/>
                  </a:solidFill>
                  <a:latin typeface="Glacial Indifference"/>
                </a:rPr>
                <a:t>Tecnologia utilizada </a:t>
              </a:r>
            </a:p>
            <a:p>
              <a:pPr algn="ctr">
                <a:lnSpc>
                  <a:spcPts val="4500"/>
                </a:lnSpc>
              </a:pPr>
              <a:r>
                <a:rPr lang="en-US" sz="3000">
                  <a:solidFill>
                    <a:srgbClr val="04345C"/>
                  </a:solidFill>
                  <a:latin typeface="Glacial Indifference"/>
                </a:rPr>
                <a:t>Valores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986250">
            <a:off x="-4102298" y="-524776"/>
            <a:ext cx="8880774" cy="92028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375633">
            <a:off x="-489467" y="7372231"/>
            <a:ext cx="4693285" cy="48635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087273">
            <a:off x="16499100" y="4419465"/>
            <a:ext cx="6599197" cy="68385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20793">
            <a:off x="10604897" y="-4495251"/>
            <a:ext cx="9951332" cy="1031226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57200" y="8972550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356218" y="1216864"/>
            <a:ext cx="6743593" cy="6907770"/>
            <a:chOff x="0" y="0"/>
            <a:chExt cx="2086610" cy="2137410"/>
          </a:xfrm>
        </p:grpSpPr>
        <p:sp>
          <p:nvSpPr>
            <p:cNvPr id="9" name="Freeform 9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4"/>
              <a:stretch>
                <a:fillRect l="-13032" r="-1303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6078200" y="2152650"/>
            <a:ext cx="1181100" cy="11811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059948">
            <a:off x="16604155" y="-438298"/>
            <a:ext cx="2350917" cy="243618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782951">
            <a:off x="1393662" y="8897625"/>
            <a:ext cx="1936387" cy="2006618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028700" y="4181253"/>
            <a:ext cx="8572900" cy="1924493"/>
            <a:chOff x="0" y="0"/>
            <a:chExt cx="11430533" cy="256599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1430533" cy="848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 spc="419">
                  <a:solidFill>
                    <a:srgbClr val="6BD4CD"/>
                  </a:solidFill>
                  <a:latin typeface="Glacial Indifference Bold"/>
                </a:rPr>
                <a:t>COMO ESTÁ SEU PEIXINHO?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191117"/>
              <a:ext cx="11430533" cy="1200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08"/>
                </a:lnSpc>
              </a:pPr>
              <a:r>
                <a:rPr lang="en-US" sz="2472">
                  <a:solidFill>
                    <a:srgbClr val="6BD4CD"/>
                  </a:solidFill>
                  <a:latin typeface="Glacial Indifference"/>
                </a:rPr>
                <a:t>Ele comeu hoje? Você checou se ainda tem ração? E quando você precisa viajar, como ele come?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444223" y="5750572"/>
            <a:ext cx="5630153" cy="58343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858459">
            <a:off x="11785864" y="-1420005"/>
            <a:ext cx="7958550" cy="82472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6938171">
            <a:off x="-2270898" y="4389359"/>
            <a:ext cx="6599197" cy="68385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653010">
            <a:off x="-2653501" y="-3517467"/>
            <a:ext cx="8774102" cy="909233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078200" y="9258300"/>
            <a:ext cx="1181100" cy="11811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1028700"/>
            <a:ext cx="571500" cy="571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28700" y="1748945"/>
            <a:ext cx="6828892" cy="6480211"/>
            <a:chOff x="0" y="0"/>
            <a:chExt cx="2636520" cy="2501900"/>
          </a:xfrm>
        </p:grpSpPr>
        <p:sp>
          <p:nvSpPr>
            <p:cNvPr id="11" name="Freeform 11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4"/>
              <a:stretch>
                <a:fillRect t="-4209" b="-4209"/>
              </a:stretch>
            </a:blip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6284995">
            <a:off x="-870493" y="-880590"/>
            <a:ext cx="1936387" cy="200661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690501">
            <a:off x="17438639" y="7418650"/>
            <a:ext cx="2410762" cy="2498199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8945570" y="3354481"/>
            <a:ext cx="8572900" cy="3799727"/>
            <a:chOff x="0" y="0"/>
            <a:chExt cx="11430533" cy="506630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1430533" cy="848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040"/>
                </a:lnSpc>
              </a:pPr>
              <a:r>
                <a:rPr lang="en-US" sz="4200" spc="419">
                  <a:solidFill>
                    <a:srgbClr val="04345C"/>
                  </a:solidFill>
                  <a:latin typeface="Glacial Indifference Bold"/>
                </a:rPr>
                <a:t> UM PONTO DE ATENÇÃO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191117"/>
              <a:ext cx="11430533" cy="3701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08"/>
                </a:lnSpc>
              </a:pPr>
              <a:r>
                <a:rPr lang="en-US" sz="2472">
                  <a:solidFill>
                    <a:srgbClr val="04345C"/>
                  </a:solidFill>
                  <a:latin typeface="Glacial Indifference"/>
                </a:rPr>
                <a:t>É muito importante ter atenção na alimentação do peixinho, pois quando colocamos mais comida do que o necessário, os peixes não irão comer. Com isso, o resto da ração vai se acumular no fundo do seu aquário e ficará por lá até ser transformada em amônia. Aliás, é essa substância que coloca em risco os peixes.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692641">
            <a:off x="1853217" y="-2526377"/>
            <a:ext cx="14137151" cy="146498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16729" y="5468715"/>
            <a:ext cx="5328508" cy="55217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8884" y="8667750"/>
            <a:ext cx="2306858" cy="23905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00000">
            <a:off x="12967898" y="-2126071"/>
            <a:ext cx="6088708" cy="630954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49029">
            <a:off x="16729013" y="2010975"/>
            <a:ext cx="1828804" cy="189513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6687800" y="1028700"/>
            <a:ext cx="571500" cy="5715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-152400" y="8077200"/>
            <a:ext cx="1181100" cy="118110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859375" y="3556891"/>
            <a:ext cx="14152876" cy="3173217"/>
            <a:chOff x="0" y="0"/>
            <a:chExt cx="18870502" cy="423095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71450"/>
              <a:ext cx="18870502" cy="3091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99"/>
                </a:lnSpc>
              </a:pPr>
              <a:r>
                <a:rPr lang="en-US" sz="8799" spc="879">
                  <a:solidFill>
                    <a:srgbClr val="6BD4CD"/>
                  </a:solidFill>
                  <a:latin typeface="Glacial Indifference Bold"/>
                </a:rPr>
                <a:t>A SOLUÇÃO PARA OS SEUS PROBLEMAS</a:t>
              </a:r>
              <a:r>
                <a:rPr lang="en-US" sz="8799" spc="168">
                  <a:solidFill>
                    <a:srgbClr val="6BD4CD"/>
                  </a:solidFill>
                  <a:latin typeface="Arimo Bold"/>
                </a:rPr>
                <a:t>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516581"/>
              <a:ext cx="18870502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>
                  <a:solidFill>
                    <a:srgbClr val="6BD4CD"/>
                  </a:solidFill>
                  <a:latin typeface="Glacial Indifference"/>
                </a:rPr>
                <a:t>VEM COMIGO...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7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479131">
            <a:off x="-2276272" y="-1130068"/>
            <a:ext cx="9018908" cy="93460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280451">
            <a:off x="15442780" y="-1044451"/>
            <a:ext cx="4001180" cy="414630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424729" y="629556"/>
            <a:ext cx="571500" cy="5715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52400" y="8077200"/>
            <a:ext cx="1181100" cy="11811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id="14" name="Picture 8">
            <a:extLst>
              <a:ext uri="{FF2B5EF4-FFF2-40B4-BE49-F238E27FC236}">
                <a16:creationId xmlns:a16="http://schemas.microsoft.com/office/drawing/2014/main" id="{C993CEA4-16B3-BE74-E734-E2B5BD53F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687271">
            <a:off x="3926542" y="1309256"/>
            <a:ext cx="1053978" cy="2375161"/>
          </a:xfrm>
          <a:prstGeom prst="rect">
            <a:avLst/>
          </a:prstGeom>
        </p:spPr>
      </p:pic>
      <p:pic>
        <p:nvPicPr>
          <p:cNvPr id="8" name="VIDEO Acqua Smart (1)">
            <a:hlinkClick r:id="" action="ppaction://media"/>
            <a:extLst>
              <a:ext uri="{FF2B5EF4-FFF2-40B4-BE49-F238E27FC236}">
                <a16:creationId xmlns:a16="http://schemas.microsoft.com/office/drawing/2014/main" id="{693E4E7F-65C3-9B9B-5D46-7C150DEE1A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08507" y="2402087"/>
            <a:ext cx="9097652" cy="5117430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371DA2BC-184E-329A-57A7-D48B4FE3F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714294">
            <a:off x="13123675" y="1094652"/>
            <a:ext cx="2229048" cy="2309894"/>
          </a:xfrm>
          <a:prstGeom prst="rect">
            <a:avLst/>
          </a:prstGeom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CDD1A350-77D3-E687-DE28-8F78B03F7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687271">
            <a:off x="4239411" y="1436033"/>
            <a:ext cx="1053978" cy="2375161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DE4BCA52-FA99-FBBD-913D-BFA743CEAC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66560">
            <a:off x="4436079" y="6213757"/>
            <a:ext cx="1053978" cy="2375161"/>
          </a:xfrm>
          <a:prstGeom prst="rect">
            <a:avLst/>
          </a:prstGeom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F48A5278-E552-EBAA-FAB7-5D26278A9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7545263">
            <a:off x="13072442" y="6284606"/>
            <a:ext cx="1053978" cy="2375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773250" y="5143500"/>
            <a:ext cx="5829100" cy="6040518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469178" y="-1151097"/>
            <a:ext cx="9604079" cy="9837897"/>
            <a:chOff x="0" y="0"/>
            <a:chExt cx="2086610" cy="2137410"/>
          </a:xfrm>
        </p:grpSpPr>
        <p:sp>
          <p:nvSpPr>
            <p:cNvPr id="4" name="Freeform 4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4"/>
              <a:stretch>
                <a:fillRect l="-1152" r="-1152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628637">
            <a:off x="-952316" y="-1350031"/>
            <a:ext cx="12139540" cy="125798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206982">
            <a:off x="-1205830" y="7270608"/>
            <a:ext cx="6048809" cy="626819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6687800" y="8686800"/>
            <a:ext cx="571500" cy="5715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-320056" y="1295400"/>
            <a:ext cx="1348756" cy="1348756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8599965">
            <a:off x="-620029" y="-1195263"/>
            <a:ext cx="2306858" cy="239052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788313">
            <a:off x="17176236" y="6772434"/>
            <a:ext cx="1936109" cy="200633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789466" y="3310457"/>
            <a:ext cx="9230792" cy="4693812"/>
            <a:chOff x="0" y="0"/>
            <a:chExt cx="12307723" cy="625841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12307723" cy="2893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4345C"/>
                  </a:solidFill>
                  <a:latin typeface="Glacial Indifference"/>
                </a:rPr>
                <a:t>Acqua Smart, o seu alimentador inteligente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182437"/>
              <a:ext cx="12307723" cy="3075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8"/>
                </a:lnSpc>
              </a:pPr>
              <a:r>
                <a:rPr lang="en-US" sz="2472">
                  <a:solidFill>
                    <a:srgbClr val="04345C"/>
                  </a:solidFill>
                  <a:latin typeface="Glacial Indifference"/>
                </a:rPr>
                <a:t>Com o Acqua Smart,  você pode ficar tranquilo sabendo que seu peixe será alimentado com a quantidade necessária de alimento e nos horários adequados, criando uma rotina para seu animal. E ele ainda te avisa quando a ração tiver acabado. Incrível, né?</a:t>
              </a:r>
            </a:p>
            <a:p>
              <a:pPr algn="ctr">
                <a:lnSpc>
                  <a:spcPts val="3708"/>
                </a:lnSpc>
              </a:pPr>
              <a:endParaRPr lang="en-US" sz="2472">
                <a:solidFill>
                  <a:srgbClr val="04345C"/>
                </a:solidFill>
                <a:latin typeface="Glacial Indifference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52402">
            <a:off x="11144397" y="2044998"/>
            <a:ext cx="9412281" cy="97536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690237">
            <a:off x="13587917" y="-1624564"/>
            <a:ext cx="5363442" cy="55579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132476">
            <a:off x="-2496200" y="6910817"/>
            <a:ext cx="5850340" cy="60625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638777">
            <a:off x="-2446319" y="-1515701"/>
            <a:ext cx="9437477" cy="9779769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8700" y="1587561"/>
            <a:ext cx="5158762" cy="4895357"/>
            <a:chOff x="0" y="0"/>
            <a:chExt cx="2636520" cy="2501900"/>
          </a:xfrm>
        </p:grpSpPr>
        <p:sp>
          <p:nvSpPr>
            <p:cNvPr id="7" name="Freeform 7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4"/>
              <a:stretch>
                <a:fillRect l="-13298" r="-13298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116935" y="1589018"/>
            <a:ext cx="5155691" cy="4892443"/>
            <a:chOff x="0" y="0"/>
            <a:chExt cx="2636520" cy="2501900"/>
          </a:xfrm>
        </p:grpSpPr>
        <p:sp>
          <p:nvSpPr>
            <p:cNvPr id="9" name="Freeform 9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5"/>
              <a:stretch>
                <a:fillRect l="-13298" r="-13298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36349" y="657995"/>
            <a:ext cx="5686481" cy="5824923"/>
            <a:chOff x="0" y="0"/>
            <a:chExt cx="2086610" cy="2137410"/>
          </a:xfrm>
        </p:grpSpPr>
        <p:sp>
          <p:nvSpPr>
            <p:cNvPr id="11" name="Freeform 11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6"/>
              <a:stretch>
                <a:fillRect l="-18203" r="-18203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7259300" y="480044"/>
            <a:ext cx="1348756" cy="1348756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457200" y="9281903"/>
            <a:ext cx="571500" cy="57150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938422">
            <a:off x="1225129" y="9321739"/>
            <a:ext cx="1862954" cy="193052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79131">
            <a:off x="-5453290" y="-5397090"/>
            <a:ext cx="9018908" cy="9346019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036131" y="6979663"/>
            <a:ext cx="5143900" cy="1606781"/>
            <a:chOff x="0" y="0"/>
            <a:chExt cx="6858533" cy="214237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6858533" cy="723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>
                  <a:solidFill>
                    <a:srgbClr val="04345C"/>
                  </a:solidFill>
                  <a:latin typeface="Glacial Indifference"/>
                </a:rPr>
                <a:t>DESIGN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20606"/>
              <a:ext cx="6858533" cy="902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2"/>
                </a:lnSpc>
              </a:pPr>
              <a:r>
                <a:rPr lang="en-US" sz="1861">
                  <a:solidFill>
                    <a:srgbClr val="04345C"/>
                  </a:solidFill>
                  <a:latin typeface="Glacial Indifference"/>
                </a:rPr>
                <a:t>Lindo e super prático. Além de alimentar seu peixinho, vai decorar seu aquário.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122831" y="6921828"/>
            <a:ext cx="5528112" cy="1957339"/>
            <a:chOff x="0" y="0"/>
            <a:chExt cx="7370816" cy="2609785"/>
          </a:xfrm>
        </p:grpSpPr>
        <p:sp>
          <p:nvSpPr>
            <p:cNvPr id="22" name="TextBox 22"/>
            <p:cNvSpPr txBox="1"/>
            <p:nvPr/>
          </p:nvSpPr>
          <p:spPr>
            <a:xfrm>
              <a:off x="0" y="0"/>
              <a:ext cx="7370816" cy="685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6"/>
                </a:lnSpc>
              </a:pPr>
              <a:r>
                <a:rPr lang="en-US" sz="3389" spc="338">
                  <a:solidFill>
                    <a:srgbClr val="04345C"/>
                  </a:solidFill>
                  <a:latin typeface="Glacial Indifference"/>
                </a:rPr>
                <a:t>PRATICIDADE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18260"/>
              <a:ext cx="7370816" cy="1371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2"/>
                </a:lnSpc>
              </a:pPr>
              <a:r>
                <a:rPr lang="en-US" sz="1861">
                  <a:solidFill>
                    <a:srgbClr val="04345C"/>
                  </a:solidFill>
                  <a:latin typeface="Glacial Indifference"/>
                </a:rPr>
                <a:t>É super fácil de instalar ele no seu aquário. </a:t>
              </a:r>
            </a:p>
            <a:p>
              <a:pPr algn="ctr">
                <a:lnSpc>
                  <a:spcPts val="2792"/>
                </a:lnSpc>
              </a:pPr>
              <a:r>
                <a:rPr lang="en-US" sz="1861">
                  <a:solidFill>
                    <a:srgbClr val="04345C"/>
                  </a:solidFill>
                  <a:latin typeface="Glacial Indifference"/>
                </a:rPr>
                <a:t>Em poucos passos, seu alimentador já estará alimentando seu peixinho. 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352753" y="6803505"/>
            <a:ext cx="5582495" cy="1959098"/>
            <a:chOff x="0" y="0"/>
            <a:chExt cx="7443327" cy="261213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0"/>
              <a:ext cx="7443327" cy="723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>
                  <a:solidFill>
                    <a:srgbClr val="04345C"/>
                  </a:solidFill>
                  <a:latin typeface="Glacial Indifference"/>
                </a:rPr>
                <a:t>COMODIDADE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920606"/>
              <a:ext cx="7443327" cy="1371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2"/>
                </a:lnSpc>
              </a:pPr>
              <a:r>
                <a:rPr lang="en-US" sz="1861">
                  <a:solidFill>
                    <a:srgbClr val="04345C"/>
                  </a:solidFill>
                  <a:latin typeface="Glacial Indifference"/>
                </a:rPr>
                <a:t>Agora você poderá ficar tranquilo, o alimentador inteligente Acqua Smart irá alimentar seu peixinho e irá te avisar quando a comida acabar.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79131">
            <a:off x="-2203701" y="-1130068"/>
            <a:ext cx="9018908" cy="93460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62892">
            <a:off x="6138829" y="7329482"/>
            <a:ext cx="5075946" cy="52600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280451">
            <a:off x="15442780" y="-1044451"/>
            <a:ext cx="4001180" cy="41463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714294">
            <a:off x="13724600" y="-373897"/>
            <a:ext cx="2229048" cy="230989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687800" y="1028700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152400" y="8077200"/>
            <a:ext cx="1181100" cy="11811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879133" y="3331871"/>
            <a:ext cx="4988895" cy="254191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97513" y="3542941"/>
            <a:ext cx="2077973" cy="20779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766357" y="7482241"/>
            <a:ext cx="2655554" cy="265555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602074" y="3511297"/>
            <a:ext cx="2151835" cy="215183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196203" y="7475601"/>
            <a:ext cx="2280593" cy="228059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4713664" y="7883826"/>
            <a:ext cx="2088389" cy="1464142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438150" y="1851578"/>
            <a:ext cx="6667900" cy="2085075"/>
            <a:chOff x="0" y="0"/>
            <a:chExt cx="8890533" cy="278010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8890533" cy="168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 spc="420">
                  <a:solidFill>
                    <a:srgbClr val="04345C"/>
                  </a:solidFill>
                  <a:latin typeface="Glacial Indifference Bold"/>
                </a:rPr>
                <a:t>TECNOLOGIA UTILIZADA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030304"/>
              <a:ext cx="8890533" cy="575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08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784232" y="2900206"/>
            <a:ext cx="2643637" cy="43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04345C"/>
                </a:solidFill>
                <a:latin typeface="Glacial Indifference"/>
              </a:rPr>
              <a:t>ARDUÍNO UNO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11091" y="7050576"/>
            <a:ext cx="2778002" cy="43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04345C"/>
                </a:solidFill>
                <a:latin typeface="Glacial Indifference"/>
              </a:rPr>
              <a:t>SERVO MOTOR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32724" y="6991626"/>
            <a:ext cx="3607552" cy="43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04345C"/>
                </a:solidFill>
                <a:latin typeface="Glacial Indifference"/>
              </a:rPr>
              <a:t>CLOCK RTC DS3231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298470" y="7050576"/>
            <a:ext cx="918776" cy="43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04345C"/>
                </a:solidFill>
                <a:latin typeface="Glacial Indifference"/>
              </a:rPr>
              <a:t>LEDS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44000" y="2900206"/>
            <a:ext cx="3802418" cy="43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04345C"/>
                </a:solidFill>
                <a:latin typeface="Glacial Indifference"/>
              </a:rPr>
              <a:t>NODEMCU ESP 8266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554244" y="2900206"/>
            <a:ext cx="4247496" cy="43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04345C"/>
                </a:solidFill>
                <a:latin typeface="Glacial Indifference"/>
              </a:rPr>
              <a:t>SENSOR DE DISTÂNCIA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311</Words>
  <Application>Microsoft Office PowerPoint</Application>
  <PresentationFormat>Personalizar</PresentationFormat>
  <Paragraphs>41</Paragraphs>
  <Slides>13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Calibri</vt:lpstr>
      <vt:lpstr>Glacial Indifference Bold</vt:lpstr>
      <vt:lpstr>Arial</vt:lpstr>
      <vt:lpstr>Glacial Indifference</vt:lpstr>
      <vt:lpstr>Arimo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Acqua Smart</dc:title>
  <cp:lastModifiedBy>Bruna Dias Albuquerque</cp:lastModifiedBy>
  <cp:revision>3</cp:revision>
  <dcterms:created xsi:type="dcterms:W3CDTF">2006-08-16T00:00:00Z</dcterms:created>
  <dcterms:modified xsi:type="dcterms:W3CDTF">2022-06-13T16:45:36Z</dcterms:modified>
  <dc:identifier>DAE59MR5IWw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86c2b39-4223-4d15-bcb9-787ea17e6435_Enabled">
    <vt:lpwstr>true</vt:lpwstr>
  </property>
  <property fmtid="{D5CDD505-2E9C-101B-9397-08002B2CF9AE}" pid="3" name="MSIP_Label_086c2b39-4223-4d15-bcb9-787ea17e6435_SetDate">
    <vt:lpwstr>2022-06-12T21:09:04Z</vt:lpwstr>
  </property>
  <property fmtid="{D5CDD505-2E9C-101B-9397-08002B2CF9AE}" pid="4" name="MSIP_Label_086c2b39-4223-4d15-bcb9-787ea17e6435_Method">
    <vt:lpwstr>Standard</vt:lpwstr>
  </property>
  <property fmtid="{D5CDD505-2E9C-101B-9397-08002B2CF9AE}" pid="5" name="MSIP_Label_086c2b39-4223-4d15-bcb9-787ea17e6435_Name">
    <vt:lpwstr>086c2b39-4223-4d15-bcb9-787ea17e6435</vt:lpwstr>
  </property>
  <property fmtid="{D5CDD505-2E9C-101B-9397-08002B2CF9AE}" pid="6" name="MSIP_Label_086c2b39-4223-4d15-bcb9-787ea17e6435_SiteId">
    <vt:lpwstr>7575b092-fc5f-4f6c-b7a5-9e9ef7aca80d</vt:lpwstr>
  </property>
  <property fmtid="{D5CDD505-2E9C-101B-9397-08002B2CF9AE}" pid="7" name="MSIP_Label_086c2b39-4223-4d15-bcb9-787ea17e6435_ActionId">
    <vt:lpwstr>e14ef893-ad19-4808-9b42-f5cccde74ce9</vt:lpwstr>
  </property>
  <property fmtid="{D5CDD505-2E9C-101B-9397-08002B2CF9AE}" pid="8" name="MSIP_Label_086c2b39-4223-4d15-bcb9-787ea17e6435_ContentBits">
    <vt:lpwstr>0</vt:lpwstr>
  </property>
</Properties>
</file>